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4630400" cy="8229600"/>
  <p:notesSz cx="8229600" cy="14630400"/>
  <p:embeddedFontLst>
    <p:embeddedFont>
      <p:font typeface="Instrument Sans Semi Bold" pitchFamily="34" charset="0"/>
      <p:regular r:id="rId17"/>
    </p:embeddedFont>
    <p:embeddedFont>
      <p:font typeface="Instrument Sans Semi Bold" pitchFamily="34" charset="-122"/>
      <p:regular r:id="rId18"/>
    </p:embeddedFont>
    <p:embeddedFont>
      <p:font typeface="Instrument Sans Semi Bold" pitchFamily="34" charset="-120"/>
      <p:regular r:id="rId19"/>
    </p:embeddedFont>
    <p:embeddedFont>
      <p:font typeface="Instrument Sans Medium" pitchFamily="34" charset="0"/>
      <p:regular r:id="rId20"/>
    </p:embeddedFont>
    <p:embeddedFont>
      <p:font typeface="Instrument Sans Medium" pitchFamily="34" charset="-122"/>
      <p:regular r:id="rId21"/>
    </p:embeddedFont>
    <p:embeddedFont>
      <p:font typeface="Instrument Sans Medium" pitchFamily="34" charset="-120"/>
      <p:regular r:id="rId22"/>
    </p:embeddedFont>
    <p:embeddedFont>
      <p:font typeface="Calibri" panose="020F0502020204030204" charset="0"/>
      <p:regular r:id="rId23"/>
      <p:bold r:id="rId24"/>
      <p:italic r:id="rId25"/>
      <p:boldItalic r:id="rId26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6" Type="http://schemas.openxmlformats.org/officeDocument/2006/relationships/font" Target="fonts/font10.fntdata"/><Relationship Id="rId25" Type="http://schemas.openxmlformats.org/officeDocument/2006/relationships/font" Target="fonts/font9.fntdata"/><Relationship Id="rId24" Type="http://schemas.openxmlformats.org/officeDocument/2006/relationships/font" Target="fonts/font8.fntdata"/><Relationship Id="rId23" Type="http://schemas.openxmlformats.org/officeDocument/2006/relationships/font" Target="fonts/font7.fntdata"/><Relationship Id="rId22" Type="http://schemas.openxmlformats.org/officeDocument/2006/relationships/font" Target="fonts/font6.fntdata"/><Relationship Id="rId21" Type="http://schemas.openxmlformats.org/officeDocument/2006/relationships/font" Target="fonts/font5.fntdata"/><Relationship Id="rId20" Type="http://schemas.openxmlformats.org/officeDocument/2006/relationships/font" Target="fonts/font4.fntdata"/><Relationship Id="rId2" Type="http://schemas.openxmlformats.org/officeDocument/2006/relationships/theme" Target="theme/theme1.xml"/><Relationship Id="rId19" Type="http://schemas.openxmlformats.org/officeDocument/2006/relationships/font" Target="fonts/font3.fntdata"/><Relationship Id="rId18" Type="http://schemas.openxmlformats.org/officeDocument/2006/relationships/font" Target="fonts/font2.fntdata"/><Relationship Id="rId17" Type="http://schemas.openxmlformats.org/officeDocument/2006/relationships/font" Target="fonts/font1.fntdata"/><Relationship Id="rId16" Type="http://schemas.openxmlformats.org/officeDocument/2006/relationships/tableStyles" Target="tableStyles.xml"/><Relationship Id="rId15" Type="http://schemas.openxmlformats.org/officeDocument/2006/relationships/viewProps" Target="viewProps.xml"/><Relationship Id="rId14" Type="http://schemas.openxmlformats.org/officeDocument/2006/relationships/presProps" Target="presProps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1.xml"/><Relationship Id="rId1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9.xml"/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801297"/>
            <a:ext cx="7556421" cy="283511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alt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Дәріс 8. </a:t>
            </a: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ХХ ғасырдың екінші жартысындағы психологияның жаңа бағыттары</a:t>
            </a:r>
            <a:endParaRPr lang="en-US" sz="4450" dirty="0"/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793750" y="626110"/>
            <a:ext cx="788543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Әл-Фараби атындағы Қазақ Ұлттық университеті</a:t>
            </a:r>
            <a:b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</a:br>
            <a:r>
              <a:rPr lang="en-US" altLang="ru-RU" sz="2400">
                <a:latin typeface="Times New Roman" panose="02020603050405020304" charset="0"/>
                <a:cs typeface="Times New Roman" panose="02020603050405020304" charset="0"/>
              </a:rPr>
              <a:t>Жалпы және қолданбалы психология кафедрасы </a:t>
            </a:r>
            <a:endParaRPr lang="en-US" altLang="ru-RU" sz="24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3425825" y="7362825"/>
            <a:ext cx="566991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Дәріскер: </a:t>
            </a:r>
            <a:r>
              <a:rPr lang="ru-RU" altLang="en-US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Психология 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ғылымдарының докторы, профессор 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</a:rPr>
              <a:t>Тоқсанбаева </a:t>
            </a:r>
            <a:r>
              <a:rPr lang="en-US" altLang="ru-RU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Н</a:t>
            </a:r>
            <a:r>
              <a:rPr lang="en-US" altLang="en-US" b="1">
                <a:latin typeface="Times New Roman" panose="02020603050405020304" charset="0"/>
                <a:cs typeface="Times New Roman" panose="02020603050405020304" charset="0"/>
                <a:sym typeface="+mn-ea"/>
              </a:rPr>
              <a:t>.К.</a:t>
            </a:r>
            <a:endParaRPr lang="en-US" altLang="ru-RU" b="1"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198959"/>
            <a:ext cx="13042821" cy="212633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Қорытынды: Психологияның жаңа дәуірі – адамды терең түсіну жолындағы үзіліссіз ізденіс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778925"/>
            <a:ext cx="13042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ХХ ғасырдың екінші жартысы психологияның трансформация кезеңі болды. Гуманистік және постмодерн бағыттар адамды зерттеуде жаңа көкжиектер ашып, ғылым мен адамзат арасындағы көпірді нығайтты.</a:t>
            </a:r>
            <a:endParaRPr lang="en-US" sz="1750" dirty="0"/>
          </a:p>
        </p:txBody>
      </p:sp>
      <p:sp>
        <p:nvSpPr>
          <p:cNvPr id="4" name="Shape 2"/>
          <p:cNvSpPr/>
          <p:nvPr/>
        </p:nvSpPr>
        <p:spPr>
          <a:xfrm>
            <a:off x="793790" y="4759881"/>
            <a:ext cx="13042821" cy="2270760"/>
          </a:xfrm>
          <a:prstGeom prst="roundRect">
            <a:avLst>
              <a:gd name="adj" fmla="val 8990"/>
            </a:avLst>
          </a:prstGeom>
          <a:solidFill>
            <a:srgbClr val="B6D6FC"/>
          </a:solidFill>
        </p:spPr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20604" y="5069562"/>
            <a:ext cx="354330" cy="28348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601748" y="5043368"/>
            <a:ext cx="2884289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00000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Болашақ психология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1601748" y="5624513"/>
            <a:ext cx="12008048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000000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Алғашқы екі күштің шектеулерінен шығып, психология адамды әлеуетті, еркін және өмірге мағына бере алатын тұлға ретінде қарастыратын интегративті, көпқырлы ғылымға айналды. Болашақта бұл ізденіс жалғаса береді.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332190"/>
            <a:ext cx="13042821" cy="141755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Психологиядағы дәстүрлі екі күш: бихевиоризм мен психоанализ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3316724"/>
            <a:ext cx="5512118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Бихевиоризм: Мінез-құлықтың ғылымы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897868"/>
            <a:ext cx="6244709" cy="181451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Иван Павлов пен Джон Уотсон негізін қалаған бихевиоризм адам мінез-құлқын сыртқы стимулдарға берілген реакция ретінде қарастырды. Ол тек бақыланатын әрекеттерге ғана назар аударып, ішкі жан дүниені елемеді.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599521" y="3316724"/>
            <a:ext cx="5472708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Психоанализ: Санасыздықтың тереңдігі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7599521" y="3897868"/>
            <a:ext cx="6244709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Зигмунд Фрейдтің психоанализі санасыздық, балалық шақ тәжірибелері және инстинкттердің адам өміріне әсерін зерттеді. Ол мінез-құлықтың тереңде жатқан себептерін ашуға тырысты.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793790" y="6171605"/>
            <a:ext cx="13042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Екі бағыт та өз кезегінде психологияға зор үлес қосты, бірақ олар адам санасының толық және күрделі бейнесін бере алмады. Олар адамның ішкі әлеміндегі еркіндік пен шығармашылықты ескермеді.</a:t>
            </a:r>
            <a:endParaRPr lang="en-US" sz="17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2713196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23543" y="3322439"/>
            <a:ext cx="11663243" cy="64603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050"/>
              </a:lnSpc>
              <a:buNone/>
            </a:pPr>
            <a:r>
              <a:rPr lang="en-US" sz="40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Гуманистік психологияның тууы: "Үшінші күш"</a:t>
            </a:r>
            <a:endParaRPr lang="en-US" sz="4050" dirty="0"/>
          </a:p>
        </p:txBody>
      </p:sp>
      <p:sp>
        <p:nvSpPr>
          <p:cNvPr id="4" name="Shape 1"/>
          <p:cNvSpPr/>
          <p:nvPr/>
        </p:nvSpPr>
        <p:spPr>
          <a:xfrm>
            <a:off x="723543" y="4278511"/>
            <a:ext cx="4256603" cy="3212663"/>
          </a:xfrm>
          <a:prstGeom prst="roundRect">
            <a:avLst>
              <a:gd name="adj" fmla="val 5791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723543" y="4278511"/>
            <a:ext cx="91440" cy="3212663"/>
          </a:xfrm>
          <a:prstGeom prst="roundRect">
            <a:avLst>
              <a:gd name="adj" fmla="val 203474"/>
            </a:avLst>
          </a:prstGeom>
          <a:solidFill>
            <a:srgbClr val="84C1FA"/>
          </a:solidFill>
        </p:spPr>
      </p:sp>
      <p:sp>
        <p:nvSpPr>
          <p:cNvPr id="6" name="Text 3"/>
          <p:cNvSpPr/>
          <p:nvPr/>
        </p:nvSpPr>
        <p:spPr>
          <a:xfrm>
            <a:off x="1044535" y="4508063"/>
            <a:ext cx="3706058" cy="64579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Гуманистік қозғалыстың бастауы</a:t>
            </a:r>
            <a:endParaRPr lang="en-US" sz="2000" dirty="0"/>
          </a:p>
        </p:txBody>
      </p:sp>
      <p:sp>
        <p:nvSpPr>
          <p:cNvPr id="7" name="Text 4"/>
          <p:cNvSpPr/>
          <p:nvPr/>
        </p:nvSpPr>
        <p:spPr>
          <a:xfrm>
            <a:off x="1044535" y="5277803"/>
            <a:ext cx="3706058" cy="198381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1960 жылдары АҚШ-та Абрахам Маслоу мен Карл Роджерстің жетекшілігімен "үшінші күш" ретінде гуманистік психология пайда болды. Ол адамның позитивті әлеуетіне назар аударды.</a:t>
            </a:r>
            <a:endParaRPr lang="en-US" sz="1600" dirty="0"/>
          </a:p>
        </p:txBody>
      </p:sp>
      <p:sp>
        <p:nvSpPr>
          <p:cNvPr id="8" name="Shape 5"/>
          <p:cNvSpPr/>
          <p:nvPr/>
        </p:nvSpPr>
        <p:spPr>
          <a:xfrm>
            <a:off x="5186839" y="4278511"/>
            <a:ext cx="4256603" cy="3212663"/>
          </a:xfrm>
          <a:prstGeom prst="roundRect">
            <a:avLst>
              <a:gd name="adj" fmla="val 5791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186839" y="4278511"/>
            <a:ext cx="91440" cy="3212663"/>
          </a:xfrm>
          <a:prstGeom prst="roundRect">
            <a:avLst>
              <a:gd name="adj" fmla="val 203474"/>
            </a:avLst>
          </a:prstGeom>
          <a:solidFill>
            <a:srgbClr val="84C1FA"/>
          </a:solidFill>
        </p:spPr>
      </p:sp>
      <p:sp>
        <p:nvSpPr>
          <p:cNvPr id="10" name="Text 7"/>
          <p:cNvSpPr/>
          <p:nvPr/>
        </p:nvSpPr>
        <p:spPr>
          <a:xfrm>
            <a:off x="5507831" y="4508063"/>
            <a:ext cx="2584013" cy="32289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Негізгі бағыттар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5507831" y="4954905"/>
            <a:ext cx="3706058" cy="165318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Адамның өзін-өзі жүзеге асыруы, еркіндігі, шығармашылығы, махаббаты және өмірдің мәнін іздеу гуманистік психологияның басты назарында болды.</a:t>
            </a:r>
            <a:endParaRPr lang="en-US" sz="1600" dirty="0"/>
          </a:p>
        </p:txBody>
      </p:sp>
      <p:sp>
        <p:nvSpPr>
          <p:cNvPr id="12" name="Shape 9"/>
          <p:cNvSpPr/>
          <p:nvPr/>
        </p:nvSpPr>
        <p:spPr>
          <a:xfrm>
            <a:off x="9650135" y="4278511"/>
            <a:ext cx="4256603" cy="3212663"/>
          </a:xfrm>
          <a:prstGeom prst="roundRect">
            <a:avLst>
              <a:gd name="adj" fmla="val 5791"/>
            </a:avLst>
          </a:prstGeom>
          <a:solidFill>
            <a:srgbClr val="FFFFFF"/>
          </a:solidFill>
          <a:ln w="22860">
            <a:solidFill>
              <a:srgbClr val="B4CCE3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9650135" y="4278511"/>
            <a:ext cx="91440" cy="3212663"/>
          </a:xfrm>
          <a:prstGeom prst="roundRect">
            <a:avLst>
              <a:gd name="adj" fmla="val 203474"/>
            </a:avLst>
          </a:prstGeom>
          <a:solidFill>
            <a:srgbClr val="84C1FA"/>
          </a:solidFill>
        </p:spPr>
      </p:sp>
      <p:sp>
        <p:nvSpPr>
          <p:cNvPr id="14" name="Text 11"/>
          <p:cNvSpPr/>
          <p:nvPr/>
        </p:nvSpPr>
        <p:spPr>
          <a:xfrm>
            <a:off x="9971127" y="4508063"/>
            <a:ext cx="3004661" cy="322898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Философиялық әсерлер</a:t>
            </a:r>
            <a:endParaRPr lang="en-US" sz="2000" dirty="0"/>
          </a:p>
        </p:txBody>
      </p:sp>
      <p:sp>
        <p:nvSpPr>
          <p:cNvPr id="15" name="Text 12"/>
          <p:cNvSpPr/>
          <p:nvPr/>
        </p:nvSpPr>
        <p:spPr>
          <a:xfrm>
            <a:off x="9971127" y="4954905"/>
            <a:ext cx="3706058" cy="198381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600"/>
              </a:lnSpc>
              <a:buNone/>
            </a:pPr>
            <a:r>
              <a:rPr lang="en-US" sz="16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Гуманистік психология экзистенциализм, буддизм және даосизм сияқты философиялық және шығыс ілімдерінің идеяларынан шабыт алды, адамның ішкі дамуына мән берді.</a:t>
            </a:r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86828"/>
            <a:ext cx="12718971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Гуманистік психологияның негізгі қағидалары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449235"/>
            <a:ext cx="510302" cy="510302"/>
          </a:xfrm>
          <a:prstGeom prst="roundRect">
            <a:avLst>
              <a:gd name="adj" fmla="val 40005"/>
            </a:avLst>
          </a:prstGeom>
          <a:solidFill>
            <a:srgbClr val="CEE6FD"/>
          </a:solidFill>
        </p:spPr>
      </p:sp>
      <p:sp>
        <p:nvSpPr>
          <p:cNvPr id="4" name="Text 2"/>
          <p:cNvSpPr/>
          <p:nvPr/>
        </p:nvSpPr>
        <p:spPr>
          <a:xfrm>
            <a:off x="878860" y="2491740"/>
            <a:ext cx="340162" cy="42529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1</a:t>
            </a:r>
            <a:endParaRPr lang="en-US" sz="2650" dirty="0"/>
          </a:p>
        </p:txBody>
      </p:sp>
      <p:sp>
        <p:nvSpPr>
          <p:cNvPr id="5" name="Text 3"/>
          <p:cNvSpPr/>
          <p:nvPr/>
        </p:nvSpPr>
        <p:spPr>
          <a:xfrm>
            <a:off x="1530906" y="2527102"/>
            <a:ext cx="283523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Адам – бүтін тұлға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1530906" y="3017520"/>
            <a:ext cx="5642491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Джеймс Бьюдженталь (1963) пікірінше, адам – жай ғана жеке бөліктердің жиынтығы емес, оның әрбір бөлігі өзара байланысты және біртұтас жүйе құрайды.</a:t>
            </a:r>
            <a:endParaRPr lang="en-US" sz="1750" dirty="0"/>
          </a:p>
        </p:txBody>
      </p:sp>
      <p:sp>
        <p:nvSpPr>
          <p:cNvPr id="7" name="Shape 5"/>
          <p:cNvSpPr/>
          <p:nvPr/>
        </p:nvSpPr>
        <p:spPr>
          <a:xfrm>
            <a:off x="7456884" y="2449235"/>
            <a:ext cx="510302" cy="510302"/>
          </a:xfrm>
          <a:prstGeom prst="roundRect">
            <a:avLst>
              <a:gd name="adj" fmla="val 40005"/>
            </a:avLst>
          </a:prstGeom>
          <a:solidFill>
            <a:srgbClr val="CEE6FD"/>
          </a:solidFill>
        </p:spPr>
      </p:sp>
      <p:sp>
        <p:nvSpPr>
          <p:cNvPr id="8" name="Text 6"/>
          <p:cNvSpPr/>
          <p:nvPr/>
        </p:nvSpPr>
        <p:spPr>
          <a:xfrm>
            <a:off x="7541955" y="2491740"/>
            <a:ext cx="340162" cy="42529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2</a:t>
            </a:r>
            <a:endParaRPr lang="en-US" sz="2650" dirty="0"/>
          </a:p>
        </p:txBody>
      </p:sp>
      <p:sp>
        <p:nvSpPr>
          <p:cNvPr id="9" name="Text 7"/>
          <p:cNvSpPr/>
          <p:nvPr/>
        </p:nvSpPr>
        <p:spPr>
          <a:xfrm>
            <a:off x="8194000" y="2527102"/>
            <a:ext cx="5361265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Қарым-қатынас контекстіндегі болмыс</a:t>
            </a:r>
            <a:endParaRPr lang="en-US" sz="2200" dirty="0"/>
          </a:p>
        </p:txBody>
      </p:sp>
      <p:sp>
        <p:nvSpPr>
          <p:cNvPr id="10" name="Text 8"/>
          <p:cNvSpPr/>
          <p:nvPr/>
        </p:nvSpPr>
        <p:spPr>
          <a:xfrm>
            <a:off x="8194000" y="3017520"/>
            <a:ext cx="5642610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Адамның болмысы оның басқа адамдармен және қоршаған ортамен қарым-қатынасы арқылы анықталады. Біздің кім екенімізді өзара әрекеттесулеріміз көрсетеді.</a:t>
            </a:r>
            <a:endParaRPr lang="en-US" sz="1750" dirty="0"/>
          </a:p>
        </p:txBody>
      </p:sp>
      <p:sp>
        <p:nvSpPr>
          <p:cNvPr id="11" name="Shape 9"/>
          <p:cNvSpPr/>
          <p:nvPr/>
        </p:nvSpPr>
        <p:spPr>
          <a:xfrm>
            <a:off x="793790" y="4922758"/>
            <a:ext cx="510302" cy="510302"/>
          </a:xfrm>
          <a:prstGeom prst="roundRect">
            <a:avLst>
              <a:gd name="adj" fmla="val 40005"/>
            </a:avLst>
          </a:prstGeom>
          <a:solidFill>
            <a:srgbClr val="CEE6FD"/>
          </a:solidFill>
        </p:spPr>
      </p:sp>
      <p:sp>
        <p:nvSpPr>
          <p:cNvPr id="12" name="Text 10"/>
          <p:cNvSpPr/>
          <p:nvPr/>
        </p:nvSpPr>
        <p:spPr>
          <a:xfrm>
            <a:off x="878860" y="4965263"/>
            <a:ext cx="340162" cy="42529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3</a:t>
            </a:r>
            <a:endParaRPr lang="en-US" sz="2650" dirty="0"/>
          </a:p>
        </p:txBody>
      </p:sp>
      <p:sp>
        <p:nvSpPr>
          <p:cNvPr id="13" name="Text 11"/>
          <p:cNvSpPr/>
          <p:nvPr/>
        </p:nvSpPr>
        <p:spPr>
          <a:xfrm>
            <a:off x="1530906" y="5000625"/>
            <a:ext cx="4759404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Өзін-өзі тану және таңдау еркіндігі</a:t>
            </a:r>
            <a:endParaRPr lang="en-US" sz="2200" dirty="0"/>
          </a:p>
        </p:txBody>
      </p:sp>
      <p:sp>
        <p:nvSpPr>
          <p:cNvPr id="14" name="Text 12"/>
          <p:cNvSpPr/>
          <p:nvPr/>
        </p:nvSpPr>
        <p:spPr>
          <a:xfrm>
            <a:off x="1530906" y="5491043"/>
            <a:ext cx="5642491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Әрбір адам өзін-өзі тануға, жеке даму жолын таңдауға және өміріне жауапкершілік алуға қабілетті. Бұл – гуманистік психологияның басты қағидасы.</a:t>
            </a:r>
            <a:endParaRPr lang="en-US" sz="1750" dirty="0"/>
          </a:p>
        </p:txBody>
      </p:sp>
      <p:sp>
        <p:nvSpPr>
          <p:cNvPr id="15" name="Shape 13"/>
          <p:cNvSpPr/>
          <p:nvPr/>
        </p:nvSpPr>
        <p:spPr>
          <a:xfrm>
            <a:off x="7456884" y="4922758"/>
            <a:ext cx="510302" cy="510302"/>
          </a:xfrm>
          <a:prstGeom prst="roundRect">
            <a:avLst>
              <a:gd name="adj" fmla="val 40005"/>
            </a:avLst>
          </a:prstGeom>
          <a:solidFill>
            <a:srgbClr val="CEE6FD"/>
          </a:solidFill>
        </p:spPr>
      </p:sp>
      <p:sp>
        <p:nvSpPr>
          <p:cNvPr id="16" name="Text 14"/>
          <p:cNvSpPr/>
          <p:nvPr/>
        </p:nvSpPr>
        <p:spPr>
          <a:xfrm>
            <a:off x="7541955" y="4965263"/>
            <a:ext cx="340162" cy="42529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650"/>
              </a:lnSpc>
              <a:buNone/>
            </a:pPr>
            <a:r>
              <a:rPr lang="en-US" sz="26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4</a:t>
            </a:r>
            <a:endParaRPr lang="en-US" sz="2650" dirty="0"/>
          </a:p>
        </p:txBody>
      </p:sp>
      <p:sp>
        <p:nvSpPr>
          <p:cNvPr id="17" name="Text 15"/>
          <p:cNvSpPr/>
          <p:nvPr/>
        </p:nvSpPr>
        <p:spPr>
          <a:xfrm>
            <a:off x="8194000" y="5000625"/>
            <a:ext cx="4155638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Мақсат пен мағынаның болуы</a:t>
            </a:r>
            <a:endParaRPr lang="en-US" sz="2200" dirty="0"/>
          </a:p>
        </p:txBody>
      </p:sp>
      <p:sp>
        <p:nvSpPr>
          <p:cNvPr id="18" name="Text 16"/>
          <p:cNvSpPr/>
          <p:nvPr/>
        </p:nvSpPr>
        <p:spPr>
          <a:xfrm>
            <a:off x="8194000" y="5491043"/>
            <a:ext cx="5642610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Өмірде мақсат пен мағынаның болуы адамның ішкі әлеуетін ашуға және өзін-өзі жүзеге асыруға көмектеседі. Әр адам өз өмірінің мәнін іздейді.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4348" y="388382"/>
            <a:ext cx="8525232" cy="44136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r>
              <a:rPr lang="en-US" sz="27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Абрахам Маслоудың "Қажеттіліктер пирамидасы"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94348" y="1200388"/>
            <a:ext cx="8047196" cy="804719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8893731" y="1182767"/>
            <a:ext cx="2713434" cy="22062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Қажеттіліктердің басымдылығы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8893731" y="1544598"/>
            <a:ext cx="5249942" cy="90344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Маслоу қажеттіліктерді бес деңгейге бөлді: физиологиялық, қауіпсіздік, сүйіспеншілік/тиістілік, мойындау және өзін-өзі жүзеге асыру. Төменгі деңгейдегі қажеттіліктер қанағаттандырылғанда ғана жоғары деңгейге өтуге болады.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893731" y="2589252"/>
            <a:ext cx="2438876" cy="220623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3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Өзін-өзі жүзеге асыру шыңы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8893731" y="2951083"/>
            <a:ext cx="5249942" cy="67758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Пирамиданың ең жоғарғы шыңы – өзін-өзі жүзеге асыру. Бұл адамның өзінің толық әлеуетін ашуы, шығармашылықпен айналысуы және өмірге мағына беруі.</a:t>
            </a:r>
            <a:endParaRPr lang="en-US" sz="1100" dirty="0"/>
          </a:p>
        </p:txBody>
      </p:sp>
      <p:sp>
        <p:nvSpPr>
          <p:cNvPr id="8" name="Text 5"/>
          <p:cNvSpPr/>
          <p:nvPr/>
        </p:nvSpPr>
        <p:spPr>
          <a:xfrm>
            <a:off x="494348" y="9565243"/>
            <a:ext cx="13641705" cy="225862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Маслоудың моделі адамның ішкі мотивациясын және даму жолын түсінуде үлкен рөл атқарды.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88658" y="974169"/>
            <a:ext cx="7766685" cy="122991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00"/>
              </a:lnSpc>
              <a:buNone/>
            </a:pPr>
            <a:r>
              <a:rPr lang="en-US" sz="38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Постмодерн психологиясы: шындықтың көпқырлылығы</a:t>
            </a:r>
            <a:endParaRPr lang="en-US" sz="3850" dirty="0"/>
          </a:p>
        </p:txBody>
      </p:sp>
      <p:sp>
        <p:nvSpPr>
          <p:cNvPr id="4" name="Text 1"/>
          <p:cNvSpPr/>
          <p:nvPr/>
        </p:nvSpPr>
        <p:spPr>
          <a:xfrm>
            <a:off x="983694" y="2794159"/>
            <a:ext cx="7471648" cy="98369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3850"/>
              </a:lnSpc>
              <a:buNone/>
            </a:pPr>
            <a:r>
              <a:rPr lang="en-US" sz="30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"Шындық – бұл біздің оны қалай түсіндіретініміз."</a:t>
            </a:r>
            <a:endParaRPr lang="en-US" sz="3050" dirty="0"/>
          </a:p>
        </p:txBody>
      </p:sp>
      <p:sp>
        <p:nvSpPr>
          <p:cNvPr id="5" name="Text 2"/>
          <p:cNvSpPr/>
          <p:nvPr/>
        </p:nvSpPr>
        <p:spPr>
          <a:xfrm>
            <a:off x="983694" y="4072890"/>
            <a:ext cx="7471648" cy="31480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2450"/>
              </a:lnSpc>
              <a:buNone/>
            </a:pPr>
            <a:r>
              <a:rPr lang="en-US" sz="15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— Кеннет Герген</a:t>
            </a:r>
            <a:endParaRPr lang="en-US" sz="1500" dirty="0"/>
          </a:p>
        </p:txBody>
      </p:sp>
      <p:sp>
        <p:nvSpPr>
          <p:cNvPr id="6" name="Shape 3"/>
          <p:cNvSpPr/>
          <p:nvPr/>
        </p:nvSpPr>
        <p:spPr>
          <a:xfrm>
            <a:off x="688658" y="2499122"/>
            <a:ext cx="22860" cy="2109907"/>
          </a:xfrm>
          <a:prstGeom prst="rect">
            <a:avLst/>
          </a:prstGeom>
          <a:solidFill>
            <a:srgbClr val="84C1FA"/>
          </a:solidFill>
        </p:spPr>
      </p:sp>
      <p:sp>
        <p:nvSpPr>
          <p:cNvPr id="7" name="Text 4"/>
          <p:cNvSpPr/>
          <p:nvPr/>
        </p:nvSpPr>
        <p:spPr>
          <a:xfrm>
            <a:off x="688658" y="4830366"/>
            <a:ext cx="7766685" cy="94440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1980-1990 жылдары дамыған постмодерн психологиясы дәстүрлі ғылыми көзқарастарға сынмен қарады. Ол абсолютті шындықтың жоқтығын және шындықтың әлеуметтік конструкция екенін алға тартты.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688658" y="5996107"/>
            <a:ext cx="7766685" cy="12592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Постмодерн психологиясы адамды тіл, мәдениет және әлеуметтік қарым-қатынастардың өнімі ретінде қарастырады. Кеннет Герген мен Лакан сияқты ғалымдардың еңбектері адамның жеке басын және оның әлеуметтік рөлін тереңірек зерттеуге жол ашты.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54737" y="594598"/>
            <a:ext cx="13120926" cy="134778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5300"/>
              </a:lnSpc>
              <a:buNone/>
            </a:pPr>
            <a:r>
              <a:rPr lang="en-US" sz="42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Парадигмалық өзгерістер мен психологияның күрделі дамуы</a:t>
            </a:r>
            <a:endParaRPr lang="en-US" sz="4200" dirty="0"/>
          </a:p>
        </p:txBody>
      </p:sp>
      <p:sp>
        <p:nvSpPr>
          <p:cNvPr id="3" name="Shape 1"/>
          <p:cNvSpPr/>
          <p:nvPr/>
        </p:nvSpPr>
        <p:spPr>
          <a:xfrm>
            <a:off x="7299960" y="2373630"/>
            <a:ext cx="30480" cy="4328993"/>
          </a:xfrm>
          <a:prstGeom prst="roundRect">
            <a:avLst>
              <a:gd name="adj" fmla="val 636750"/>
            </a:avLst>
          </a:prstGeom>
          <a:solidFill>
            <a:srgbClr val="B4CCE3"/>
          </a:solidFill>
        </p:spPr>
      </p:sp>
      <p:sp>
        <p:nvSpPr>
          <p:cNvPr id="4" name="Shape 2"/>
          <p:cNvSpPr/>
          <p:nvPr/>
        </p:nvSpPr>
        <p:spPr>
          <a:xfrm>
            <a:off x="6456224" y="2600920"/>
            <a:ext cx="646867" cy="30480"/>
          </a:xfrm>
          <a:prstGeom prst="roundRect">
            <a:avLst>
              <a:gd name="adj" fmla="val 636750"/>
            </a:avLst>
          </a:prstGeom>
          <a:solidFill>
            <a:srgbClr val="B4CCE3"/>
          </a:solidFill>
        </p:spPr>
      </p:sp>
      <p:sp>
        <p:nvSpPr>
          <p:cNvPr id="5" name="Shape 3"/>
          <p:cNvSpPr/>
          <p:nvPr/>
        </p:nvSpPr>
        <p:spPr>
          <a:xfrm>
            <a:off x="7072610" y="2373630"/>
            <a:ext cx="485180" cy="485180"/>
          </a:xfrm>
          <a:prstGeom prst="roundRect">
            <a:avLst>
              <a:gd name="adj" fmla="val 40002"/>
            </a:avLst>
          </a:prstGeom>
          <a:solidFill>
            <a:srgbClr val="CEE6FD"/>
          </a:solidFill>
        </p:spPr>
      </p:sp>
      <p:sp>
        <p:nvSpPr>
          <p:cNvPr id="6" name="Text 4"/>
          <p:cNvSpPr/>
          <p:nvPr/>
        </p:nvSpPr>
        <p:spPr>
          <a:xfrm>
            <a:off x="7153454" y="2413992"/>
            <a:ext cx="323374" cy="40433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5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1</a:t>
            </a:r>
            <a:endParaRPr lang="en-US" sz="2500" dirty="0"/>
          </a:p>
        </p:txBody>
      </p:sp>
      <p:sp>
        <p:nvSpPr>
          <p:cNvPr id="7" name="Text 5"/>
          <p:cNvSpPr/>
          <p:nvPr/>
        </p:nvSpPr>
        <p:spPr>
          <a:xfrm>
            <a:off x="3541395" y="2447687"/>
            <a:ext cx="2695575" cy="33694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2650"/>
              </a:lnSpc>
              <a:buNone/>
            </a:pPr>
            <a:r>
              <a:rPr lang="en-US" sz="21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Томас Кунның әсері</a:t>
            </a:r>
            <a:endParaRPr lang="en-US" sz="2100" dirty="0"/>
          </a:p>
        </p:txBody>
      </p:sp>
      <p:sp>
        <p:nvSpPr>
          <p:cNvPr id="8" name="Text 6"/>
          <p:cNvSpPr/>
          <p:nvPr/>
        </p:nvSpPr>
        <p:spPr>
          <a:xfrm>
            <a:off x="754737" y="2913936"/>
            <a:ext cx="5482233" cy="137969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ts val="2700"/>
              </a:lnSpc>
              <a:buNone/>
            </a:pPr>
            <a:r>
              <a:rPr lang="en-US" sz="16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Томас Кунның "Ғылыми революция" теориясы психологияға да әсер етті. Ол ғылымның үздіксіз дамуы парадигмалардың ауысуы арқылы жүретінін көрсетті.</a:t>
            </a:r>
            <a:endParaRPr lang="en-US" sz="1650" dirty="0"/>
          </a:p>
        </p:txBody>
      </p:sp>
      <p:sp>
        <p:nvSpPr>
          <p:cNvPr id="9" name="Shape 7"/>
          <p:cNvSpPr/>
          <p:nvPr/>
        </p:nvSpPr>
        <p:spPr>
          <a:xfrm>
            <a:off x="7527310" y="3894653"/>
            <a:ext cx="646867" cy="30480"/>
          </a:xfrm>
          <a:prstGeom prst="roundRect">
            <a:avLst>
              <a:gd name="adj" fmla="val 636750"/>
            </a:avLst>
          </a:prstGeom>
          <a:solidFill>
            <a:srgbClr val="B4CCE3"/>
          </a:solidFill>
        </p:spPr>
      </p:sp>
      <p:sp>
        <p:nvSpPr>
          <p:cNvPr id="10" name="Shape 8"/>
          <p:cNvSpPr/>
          <p:nvPr/>
        </p:nvSpPr>
        <p:spPr>
          <a:xfrm>
            <a:off x="7072610" y="3667363"/>
            <a:ext cx="485180" cy="485180"/>
          </a:xfrm>
          <a:prstGeom prst="roundRect">
            <a:avLst>
              <a:gd name="adj" fmla="val 40002"/>
            </a:avLst>
          </a:prstGeom>
          <a:solidFill>
            <a:srgbClr val="CEE6FD"/>
          </a:solidFill>
        </p:spPr>
      </p:sp>
      <p:sp>
        <p:nvSpPr>
          <p:cNvPr id="11" name="Text 9"/>
          <p:cNvSpPr/>
          <p:nvPr/>
        </p:nvSpPr>
        <p:spPr>
          <a:xfrm>
            <a:off x="7153454" y="3707725"/>
            <a:ext cx="323374" cy="40433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5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2</a:t>
            </a:r>
            <a:endParaRPr lang="en-US" sz="2500" dirty="0"/>
          </a:p>
        </p:txBody>
      </p:sp>
      <p:sp>
        <p:nvSpPr>
          <p:cNvPr id="12" name="Text 10"/>
          <p:cNvSpPr/>
          <p:nvPr/>
        </p:nvSpPr>
        <p:spPr>
          <a:xfrm>
            <a:off x="8393430" y="3741420"/>
            <a:ext cx="3356372" cy="33694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650"/>
              </a:lnSpc>
              <a:buNone/>
            </a:pPr>
            <a:r>
              <a:rPr lang="en-US" sz="21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Көппарадигмалық ғылым</a:t>
            </a:r>
            <a:endParaRPr lang="en-US" sz="2100" dirty="0"/>
          </a:p>
        </p:txBody>
      </p:sp>
      <p:sp>
        <p:nvSpPr>
          <p:cNvPr id="13" name="Text 11"/>
          <p:cNvSpPr/>
          <p:nvPr/>
        </p:nvSpPr>
        <p:spPr>
          <a:xfrm>
            <a:off x="8393430" y="4207669"/>
            <a:ext cx="5482233" cy="137969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ХХ ғасырдың екінші жартысында психология бірнеше парадигмалар (гуманистік, когнитивтік, постмодерн) қатар дамитын көппарадигмалық ғылымға айналды.</a:t>
            </a:r>
            <a:endParaRPr lang="en-US" sz="1650" dirty="0"/>
          </a:p>
        </p:txBody>
      </p:sp>
      <p:sp>
        <p:nvSpPr>
          <p:cNvPr id="14" name="Shape 12"/>
          <p:cNvSpPr/>
          <p:nvPr/>
        </p:nvSpPr>
        <p:spPr>
          <a:xfrm>
            <a:off x="6456224" y="5070277"/>
            <a:ext cx="646867" cy="30480"/>
          </a:xfrm>
          <a:prstGeom prst="roundRect">
            <a:avLst>
              <a:gd name="adj" fmla="val 636750"/>
            </a:avLst>
          </a:prstGeom>
          <a:solidFill>
            <a:srgbClr val="B4CCE3"/>
          </a:solidFill>
        </p:spPr>
      </p:sp>
      <p:sp>
        <p:nvSpPr>
          <p:cNvPr id="15" name="Shape 13"/>
          <p:cNvSpPr/>
          <p:nvPr/>
        </p:nvSpPr>
        <p:spPr>
          <a:xfrm>
            <a:off x="7072610" y="4842986"/>
            <a:ext cx="485180" cy="485180"/>
          </a:xfrm>
          <a:prstGeom prst="roundRect">
            <a:avLst>
              <a:gd name="adj" fmla="val 40002"/>
            </a:avLst>
          </a:prstGeom>
          <a:solidFill>
            <a:srgbClr val="CEE6FD"/>
          </a:solidFill>
        </p:spPr>
      </p:sp>
      <p:sp>
        <p:nvSpPr>
          <p:cNvPr id="16" name="Text 14"/>
          <p:cNvSpPr/>
          <p:nvPr/>
        </p:nvSpPr>
        <p:spPr>
          <a:xfrm>
            <a:off x="7153454" y="4883348"/>
            <a:ext cx="323374" cy="404336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25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3</a:t>
            </a:r>
            <a:endParaRPr lang="en-US" sz="2500" dirty="0"/>
          </a:p>
        </p:txBody>
      </p:sp>
      <p:sp>
        <p:nvSpPr>
          <p:cNvPr id="17" name="Text 15"/>
          <p:cNvSpPr/>
          <p:nvPr/>
        </p:nvSpPr>
        <p:spPr>
          <a:xfrm>
            <a:off x="3444835" y="4917043"/>
            <a:ext cx="2792135" cy="336947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r">
              <a:lnSpc>
                <a:spcPts val="2650"/>
              </a:lnSpc>
              <a:buNone/>
            </a:pPr>
            <a:r>
              <a:rPr lang="en-US" sz="21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Теориялардың күресі</a:t>
            </a:r>
            <a:endParaRPr lang="en-US" sz="2100" dirty="0"/>
          </a:p>
        </p:txBody>
      </p:sp>
      <p:sp>
        <p:nvSpPr>
          <p:cNvPr id="18" name="Text 16"/>
          <p:cNvSpPr/>
          <p:nvPr/>
        </p:nvSpPr>
        <p:spPr>
          <a:xfrm>
            <a:off x="754737" y="5383292"/>
            <a:ext cx="5482233" cy="1034772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r">
              <a:lnSpc>
                <a:spcPts val="2700"/>
              </a:lnSpc>
              <a:buNone/>
            </a:pPr>
            <a:r>
              <a:rPr lang="en-US" sz="16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Ғылымның дамуы – бұл әртүрлі теориялардың бәсекесі және жаңа бағыттардың пайда болуы арқылы жүзеге асатын күрделі процесс.</a:t>
            </a:r>
            <a:endParaRPr lang="en-US" sz="1650" dirty="0"/>
          </a:p>
        </p:txBody>
      </p:sp>
      <p:sp>
        <p:nvSpPr>
          <p:cNvPr id="19" name="Text 17"/>
          <p:cNvSpPr/>
          <p:nvPr/>
        </p:nvSpPr>
        <p:spPr>
          <a:xfrm>
            <a:off x="754737" y="6945154"/>
            <a:ext cx="13120926" cy="68984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16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Бұл кезең психологияның тек бір ғана "дұрыс" жолы жоқ екенін, керісінше, оның әртүрлі көзқарастар мен әдістер арқылы дамитынын көрсетті.</a:t>
            </a:r>
            <a:endParaRPr lang="en-US" sz="16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590080"/>
            <a:ext cx="12053888" cy="708779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Психологиядағы жаңа әдістер мен бағыттар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3790" y="2752487"/>
            <a:ext cx="680442" cy="6804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93790" y="3716417"/>
            <a:ext cx="3260646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Квалиативті зерттеулер</a:t>
            </a:r>
            <a:endParaRPr lang="en-US" sz="2200" dirty="0"/>
          </a:p>
        </p:txBody>
      </p:sp>
      <p:sp>
        <p:nvSpPr>
          <p:cNvPr id="5" name="Text 2"/>
          <p:cNvSpPr/>
          <p:nvPr/>
        </p:nvSpPr>
        <p:spPr>
          <a:xfrm>
            <a:off x="793790" y="4206835"/>
            <a:ext cx="4158615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Бұл әдістер адамның субъективті тәжірибесі мен мағынасын тереңірек түсінуге бағытталған.</a:t>
            </a:r>
            <a:endParaRPr lang="en-US" sz="175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5893" y="2752487"/>
            <a:ext cx="680442" cy="680442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235893" y="3716417"/>
            <a:ext cx="4158615" cy="70866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Трансперсоналдық психология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5235893" y="4561165"/>
            <a:ext cx="4158615" cy="1088708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Рухани тәжірибелер, сананың кеңістігі және адамның трансценденттік әлеуетін зерттейді.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7995" y="2752487"/>
            <a:ext cx="680442" cy="680442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9677995" y="3716417"/>
            <a:ext cx="3506867" cy="35433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Интеграциялық бағыттар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9677995" y="4206835"/>
            <a:ext cx="4158615" cy="145161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Биологиялық, когнитивтік және әлеуметтік психологияның бірігуі адамды кешенді түрде зерттеуге мүмкіндік береді.</a:t>
            </a:r>
            <a:endParaRPr lang="en-US" sz="1750" dirty="0"/>
          </a:p>
        </p:txBody>
      </p:sp>
      <p:sp>
        <p:nvSpPr>
          <p:cNvPr id="12" name="Text 7"/>
          <p:cNvSpPr/>
          <p:nvPr/>
        </p:nvSpPr>
        <p:spPr>
          <a:xfrm>
            <a:off x="793790" y="5913596"/>
            <a:ext cx="13042821" cy="72580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Психология бұрын-соңды болмағандай, зерттеу әдістерін кеңейтіп, адам өмірінің барлық аспектілерін қамтуға ұмтылды.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0425" y="424577"/>
            <a:ext cx="13066871" cy="48244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3750"/>
              </a:lnSpc>
              <a:buNone/>
            </a:pPr>
            <a:r>
              <a:rPr lang="en-US" sz="30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ХХ ғасырдың екінші жартысындағы психологияның маңызы мен әсері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540425" y="1292900"/>
            <a:ext cx="2420779" cy="24122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5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Адамды жан-жақты түсіну</a:t>
            </a:r>
            <a:endParaRPr lang="en-US" sz="1500" dirty="0"/>
          </a:p>
        </p:txBody>
      </p:sp>
      <p:sp>
        <p:nvSpPr>
          <p:cNvPr id="4" name="Text 2"/>
          <p:cNvSpPr/>
          <p:nvPr/>
        </p:nvSpPr>
        <p:spPr>
          <a:xfrm>
            <a:off x="540425" y="1688425"/>
            <a:ext cx="6586418" cy="741164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2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Бұл кезең психологияға адамды тек мінез-құлық немесе санасыздық тұрғысынан ғана емес, сонымен қатар оның әлеуетін, еркіндігін және әлеуметтік контекстін ескере отырып, жан-жақты түсінуге мүмкіндік берді.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540425" y="2583894"/>
            <a:ext cx="2943463" cy="241221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850"/>
              </a:lnSpc>
              <a:buNone/>
            </a:pPr>
            <a:r>
              <a:rPr lang="en-US" sz="15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Ғылымнан гуманитарлыққа өту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540425" y="2979420"/>
            <a:ext cx="6586418" cy="494109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2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Психология ғылыми пән болумен қатар, философиялық және гуманитарлық бағыттарды қамтыған салаға айналды, адамның ішкі әлеміне терең енді.</a:t>
            </a:r>
            <a:endParaRPr lang="en-US" sz="12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11177" y="1312188"/>
            <a:ext cx="6586418" cy="6586418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540425" y="8245793"/>
            <a:ext cx="13549551" cy="247055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indent="0" algn="l">
              <a:lnSpc>
                <a:spcPts val="1900"/>
              </a:lnSpc>
              <a:buNone/>
            </a:pPr>
            <a:r>
              <a:rPr lang="en-US" sz="12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Осы кезеңдегі даму қазіргі психотерапияның, әлеуметтік ғылымдардың және білім берудің негізін қалады, адам өмірінің көптеген салаларына ықпал етті.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5598</Words>
  <Application>WPS Presentation</Application>
  <PresentationFormat>On-screen Show (16:9)</PresentationFormat>
  <Paragraphs>138</Paragraphs>
  <Slides>10</Slides>
  <Notes>10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10</vt:i4>
      </vt:variant>
    </vt:vector>
  </HeadingPairs>
  <TitlesOfParts>
    <vt:vector size="24" baseType="lpstr">
      <vt:lpstr>Arial</vt:lpstr>
      <vt:lpstr>SimSun</vt:lpstr>
      <vt:lpstr>Wingdings</vt:lpstr>
      <vt:lpstr>Instrument Sans Semi Bold</vt:lpstr>
      <vt:lpstr>Instrument Sans Semi Bold</vt:lpstr>
      <vt:lpstr>Instrument Sans Semi Bold</vt:lpstr>
      <vt:lpstr>Instrument Sans Medium</vt:lpstr>
      <vt:lpstr>Instrument Sans Medium</vt:lpstr>
      <vt:lpstr>Instrument Sans Medium</vt:lpstr>
      <vt:lpstr>Times New Roman</vt:lpstr>
      <vt:lpstr>Calibri</vt:lpstr>
      <vt:lpstr>Microsoft YaHei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Гульнар Салимов�</cp:lastModifiedBy>
  <cp:revision>4</cp:revision>
  <dcterms:created xsi:type="dcterms:W3CDTF">2025-09-01T14:26:00Z</dcterms:created>
  <dcterms:modified xsi:type="dcterms:W3CDTF">2025-09-02T06:31:23Z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0F20D50DC73148DBB0EB4D52FE966327_12</vt:lpwstr>
  </property>
  <property fmtid="{D5CDD505-2E9C-101B-9397-08002B2CF9AE}" pid="3" name="KSOProductBuildVer">
    <vt:lpwstr>1049-12.2.0.21931</vt:lpwstr>
  </property>
</Properties>
</file>